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5"/>
    <p:restoredTop sz="94647"/>
  </p:normalViewPr>
  <p:slideViewPr>
    <p:cSldViewPr snapToGrid="0" snapToObjects="1">
      <p:cViewPr varScale="1">
        <p:scale>
          <a:sx n="115" d="100"/>
          <a:sy n="115" d="100"/>
        </p:scale>
        <p:origin x="240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2275-B698-3F4F-BD6C-8AD4074638CF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50FF-A001-8E48-9E06-0CE5E91C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1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2275-B698-3F4F-BD6C-8AD4074638CF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50FF-A001-8E48-9E06-0CE5E91C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4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2275-B698-3F4F-BD6C-8AD4074638CF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50FF-A001-8E48-9E06-0CE5E91C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9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2275-B698-3F4F-BD6C-8AD4074638CF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50FF-A001-8E48-9E06-0CE5E91C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2275-B698-3F4F-BD6C-8AD4074638CF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50FF-A001-8E48-9E06-0CE5E91C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67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2275-B698-3F4F-BD6C-8AD4074638CF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50FF-A001-8E48-9E06-0CE5E91C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6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2275-B698-3F4F-BD6C-8AD4074638CF}" type="datetimeFigureOut">
              <a:rPr lang="en-US" smtClean="0"/>
              <a:t>4/11/16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50FF-A001-8E48-9E06-0CE5E91C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6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2275-B698-3F4F-BD6C-8AD4074638CF}" type="datetimeFigureOut">
              <a:rPr lang="en-US" smtClean="0"/>
              <a:t>4/11/16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50FF-A001-8E48-9E06-0CE5E91C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2275-B698-3F4F-BD6C-8AD4074638CF}" type="datetimeFigureOut">
              <a:rPr lang="en-US" smtClean="0"/>
              <a:t>4/11/16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50FF-A001-8E48-9E06-0CE5E91C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5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2275-B698-3F4F-BD6C-8AD4074638CF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50FF-A001-8E48-9E06-0CE5E91C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2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2275-B698-3F4F-BD6C-8AD4074638CF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50FF-A001-8E48-9E06-0CE5E91C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38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D2275-B698-3F4F-BD6C-8AD4074638CF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650FF-A001-8E48-9E06-0CE5E91C8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6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90165" y="856165"/>
            <a:ext cx="6859239" cy="5144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5216" y="3637156"/>
            <a:ext cx="3087029" cy="308702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6824546" y="3668751"/>
            <a:ext cx="189572" cy="2899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6791093" y="4114800"/>
            <a:ext cx="223025" cy="2620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47170" y="6099717"/>
            <a:ext cx="231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2012 melt layer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04423" y="369846"/>
            <a:ext cx="2942065" cy="294206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6467707" y="1081668"/>
            <a:ext cx="713680" cy="2966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36380" y="869795"/>
            <a:ext cx="1483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Melt surface</a:t>
            </a:r>
            <a:endParaRPr lang="en-US" sz="1000"/>
          </a:p>
        </p:txBody>
      </p:sp>
      <p:sp>
        <p:nvSpPr>
          <p:cNvPr id="24" name="TextBox 23"/>
          <p:cNvSpPr txBox="1"/>
          <p:nvPr/>
        </p:nvSpPr>
        <p:spPr>
          <a:xfrm>
            <a:off x="5438077" y="1735874"/>
            <a:ext cx="1483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Melt drainage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3940097" y="2434682"/>
            <a:ext cx="1483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Secondary ice lens</a:t>
            </a:r>
            <a:endParaRPr lang="en-US" sz="10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452947" y="1583473"/>
            <a:ext cx="0" cy="546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572000" y="2616820"/>
            <a:ext cx="553844" cy="37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0360" y="602165"/>
            <a:ext cx="7069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2.5 m backlit snow pit near TAWO</a:t>
            </a:r>
          </a:p>
          <a:p>
            <a:r>
              <a:rPr lang="en-US" dirty="0" smtClean="0"/>
              <a:t>Summit, July </a:t>
            </a:r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9210" y="1761893"/>
            <a:ext cx="3657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Pit was dug for educational purposes by JSEP group in clean snow and we sampled it after </a:t>
            </a:r>
            <a:r>
              <a:rPr lang="en-US" sz="1400" dirty="0" smtClean="0"/>
              <a:t>presentations/discussion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endParaRPr 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Illustrates the complexity of the near-surface snow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Melt layer very obvious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Inter-layer density variability is large compared to compaction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Lots of horizontal spatial variability even across this short transect</a:t>
            </a:r>
          </a:p>
        </p:txBody>
      </p:sp>
    </p:spTree>
    <p:extLst>
      <p:ext uri="{BB962C8B-B14F-4D97-AF65-F5344CB8AC3E}">
        <p14:creationId xmlns:p14="http://schemas.microsoft.com/office/powerpoint/2010/main" val="1347973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8947" y="1014762"/>
            <a:ext cx="4713248" cy="35349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424" y="1066800"/>
            <a:ext cx="231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2012 melt layer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878" y="1126273"/>
            <a:ext cx="7211122" cy="540834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660888" y="2241396"/>
            <a:ext cx="379142" cy="44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7746380" y="3029416"/>
            <a:ext cx="379142" cy="44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7694342" y="2308302"/>
            <a:ext cx="66907" cy="780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4047893" y="2419815"/>
            <a:ext cx="3705923" cy="338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317415">
            <a:off x="5100748" y="2413422"/>
            <a:ext cx="2665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Melt layer somewhere around here</a:t>
            </a:r>
            <a:r>
              <a:rPr lang="is-IS" sz="1200" dirty="0" smtClean="0"/>
              <a:t>…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367990" y="156116"/>
            <a:ext cx="7069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3.5 m snow pit at North Drill</a:t>
            </a:r>
          </a:p>
          <a:p>
            <a:r>
              <a:rPr lang="en-US" dirty="0" smtClean="0"/>
              <a:t>5 km northwest of Summit, July </a:t>
            </a:r>
            <a:r>
              <a:rPr lang="en-US" dirty="0" smtClean="0"/>
              <a:t>2014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215" y="3836021"/>
            <a:ext cx="4029307" cy="30219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07940" y="2676994"/>
            <a:ext cx="2860285" cy="21452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14531" y="2625413"/>
            <a:ext cx="2090854" cy="1568141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H="1">
            <a:off x="992459" y="2620537"/>
            <a:ext cx="2341756" cy="1304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25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035407" y="1394212"/>
            <a:ext cx="5677209" cy="42579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932" y="245326"/>
            <a:ext cx="7069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m snow pit at TAWO</a:t>
            </a:r>
          </a:p>
          <a:p>
            <a:r>
              <a:rPr lang="en-US" dirty="0" smtClean="0"/>
              <a:t>Summit, July </a:t>
            </a:r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18264" y="397725"/>
            <a:ext cx="3806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Max starts to clean one side of the pit so we can sample. 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153106" y="1645741"/>
            <a:ext cx="6858000" cy="35665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54538" y="929267"/>
            <a:ext cx="3274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Defining the “surface” is inexact</a:t>
            </a:r>
            <a:r>
              <a:rPr lang="is-IS" sz="1200" dirty="0" smtClean="0"/>
              <a:t>…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1806498"/>
            <a:ext cx="27208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This one was tougher to manage: </a:t>
            </a:r>
            <a:r>
              <a:rPr lang="is-IS" sz="1400" dirty="0" smtClean="0"/>
              <a:t>windy and snowy as we </a:t>
            </a:r>
            <a:r>
              <a:rPr lang="is-IS" sz="1400" dirty="0" smtClean="0"/>
              <a:t>worked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H</a:t>
            </a:r>
            <a:r>
              <a:rPr lang="is-IS" sz="1400" dirty="0" smtClean="0"/>
              <a:t>ad to make a wall around the pit to keep it from filling in</a:t>
            </a:r>
          </a:p>
          <a:p>
            <a:pPr marL="285750" indent="-285750">
              <a:buFont typeface="Arial" charset="0"/>
              <a:buChar char="•"/>
            </a:pPr>
            <a:r>
              <a:rPr lang="is-IS" sz="1400" dirty="0" smtClean="0"/>
              <a:t>Much new snow on top made it very diffucult to define 0 cm depth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37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90"/>
          <a:stretch/>
        </p:blipFill>
        <p:spPr>
          <a:xfrm>
            <a:off x="0" y="0"/>
            <a:ext cx="6556917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43130" y="2795239"/>
            <a:ext cx="52224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43.2 m North Drill core</a:t>
            </a:r>
          </a:p>
          <a:p>
            <a:r>
              <a:rPr lang="en-US" sz="1200" dirty="0" smtClean="0"/>
              <a:t>(data close to surface less accurate because the coring requires consolidated material. snow pits to be used to supplement first few meters.)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8137" y="345687"/>
            <a:ext cx="3994218" cy="21664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164105" y="654441"/>
            <a:ext cx="2113154" cy="15848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46035" y="1081669"/>
            <a:ext cx="224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Snow Pit Results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7382" y="3522274"/>
            <a:ext cx="5484852" cy="305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53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199</Words>
  <Application>Microsoft Macintosh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dcterms:created xsi:type="dcterms:W3CDTF">2016-04-11T14:58:15Z</dcterms:created>
  <dcterms:modified xsi:type="dcterms:W3CDTF">2016-04-11T16:01:19Z</dcterms:modified>
</cp:coreProperties>
</file>